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2C7E3-C668-9B87-7C3F-ADD0D51E0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868B7-1746-C409-DBF5-1F6D0546F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74906-D547-E2E3-FEF3-E1E36C1B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4752F-C14B-3164-FD3B-3BB8D5D41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41F0-B9E0-3BF5-1639-E05CB9075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4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62A95-A5CE-A10B-3F8E-4188F14C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FFC280-C85F-ED23-6756-6ED633A1D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3D711-5B7A-6D0E-7756-65E8B36D3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0CBC8-1265-1C26-6060-EB119692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599B0-6DAC-8B7E-CB38-8E4E8B45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7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980CA-43CB-A7BB-BE08-27C490960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FB496-1048-1DFE-5879-241D96404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05276-0B3E-5EA5-F3C4-DDDDCED9B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A5207-2795-2346-EC15-C91D169C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CC458-5F65-76D1-DF18-F605DB68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7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F579B-7FB7-0BE3-15B3-C1AD6C40D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0CA5C-2E67-1EB0-8EE5-66DAFBAB9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AC57E-CE0C-A052-2169-B551EC485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39D99-9054-4BAB-311B-91A7FB10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F2D5C-7943-D74A-FD8F-64DD76CB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AF438-1517-B278-1D52-6B012F77D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497B7-E846-D81C-12AD-CCE1500B8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D062E-5DA2-263A-08CB-F14EF62F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93F1C-EA82-70C9-A318-8F790ACFC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4F895-307A-6B86-C98C-037F157D2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7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1CE1F-22DE-A71B-0121-5418B3642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98FBF-73A5-8342-C11D-1D5A364E9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1DA2C-09A4-2C6E-74AE-2E848C5B0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403C6-94B7-9126-C399-D15F002F0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585C7-4812-7577-8A10-24C9132F4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3BFC7-DD83-A6AB-02B7-7C97F472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4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CA6EB-71DC-F9E8-FA8C-B09D2699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4FC7D-07F1-54FA-026E-F5DE64941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943E33-0EBE-91D9-52C5-FDB61E61F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50FE24-9795-4072-2273-2961290FC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7FEC14-5909-1626-61C8-DF4A0E04F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C505EE-99B6-5D70-328F-08BBB71DC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8F87A-47E2-C619-AD4B-032FE9C2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ACAA3-F6CF-8A89-1B09-09515515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2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1276C-C30E-B3EC-D187-C2CC7AB4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DD1EB3-A91B-0CC8-CE4A-4E1979CB9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1003A-079C-8FF9-7C06-135E0CACB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A42A2A-A375-3697-490C-57CB9CD1B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4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9467B0-949C-05A3-0521-BA70779E5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F9FF53-9ED9-D928-DE50-A91FCB8C4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E2011-2E3F-9E86-7DDE-E4747A32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2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535DB-58D8-98B5-9329-CF0FD80A1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9D170-8C96-A6C4-3046-717948DAB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42DE4-F776-F570-3809-507E4822B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ADB4D-DF9D-74CE-9456-8E2A6E2C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DBF3A-6EF9-0261-3AE7-387103235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6EBA7-EBAE-2A9B-EEB5-F60E441C4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6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CBE6D-DDFF-D22D-F287-24C2F8B45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B49A83-E51B-EE4D-6243-B222149488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A17CBB-EF11-0411-6A1F-991A78D32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EAD72D-2B06-C760-2F10-19C52F59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9CCFB-5F2A-80AA-2811-5CE3148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5F9C1-56F9-E6C8-DB0A-E6822BC2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2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A83A2-889D-D076-F61A-1B4412E15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4B5F9-3128-3CDE-08AE-52805F376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6C40A-9AA8-AA85-0A1D-41D8B25A7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79750-1131-4B37-8159-8C7659540960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0B492-E78E-0A4F-BDA5-19996D38E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F5A88-C5C3-29D8-CB28-86323B2075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5107C-6AAD-430E-B270-4828DD6D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6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6241-1FF4-09B0-435D-55CB1C066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6428" y="15364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9900" dirty="0"/>
              <a:t>DBMS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E6689-58ED-D5FA-DD66-4C7DEBF852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B0F0"/>
                </a:solidFill>
              </a:rPr>
              <a:t>Stored Procedures </a:t>
            </a:r>
          </a:p>
        </p:txBody>
      </p:sp>
    </p:spTree>
    <p:extLst>
      <p:ext uri="{BB962C8B-B14F-4D97-AF65-F5344CB8AC3E}">
        <p14:creationId xmlns:p14="http://schemas.microsoft.com/office/powerpoint/2010/main" val="3862550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A5BDB-CA02-C0FE-9B34-3F8CD4E7B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FBCDA-1A86-4C68-F2DC-A338C4D48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38" y="-169711"/>
            <a:ext cx="10515600" cy="117396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Building Blocks of Stored Procedures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56D84-47D9-DD62-19FD-F82E4C68B15E}"/>
              </a:ext>
            </a:extLst>
          </p:cNvPr>
          <p:cNvSpPr txBox="1"/>
          <p:nvPr/>
        </p:nvSpPr>
        <p:spPr>
          <a:xfrm>
            <a:off x="321333" y="1004253"/>
            <a:ext cx="1167800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Procedure Name</a:t>
            </a:r>
          </a:p>
          <a:p>
            <a:r>
              <a:rPr lang="en-US" dirty="0"/>
              <a:t>Every stored procedure has a unique name that identifies it within the database. The name should be descriptive and relevant to the procedure's purpose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89C61C-50BD-A76C-9C46-4408E9854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430" y="2511814"/>
            <a:ext cx="790575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85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67B5B1-749F-EF56-CA73-07152564C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E8262-0CEF-5C93-4814-D19ACC248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38" y="-169711"/>
            <a:ext cx="10515600" cy="117396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Building Blocks of Stored Procedures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782D3B2-083A-6ABF-89E1-B13BC826D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045" y="652425"/>
            <a:ext cx="1141274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Stored procedures can have input parameters that allow you to pass values into the procedure at runtime.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define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start_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end_date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as our input parameters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44CBD2-4F36-9E93-1F2C-5032664DF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838" y="1939801"/>
            <a:ext cx="9831172" cy="477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51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1CF5D-F422-7923-D2B5-D8108F8C1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FC1FF-58A3-934A-BFD9-07CE4FFBE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38" y="-169711"/>
            <a:ext cx="10515600" cy="1173964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00B0F0"/>
                </a:solidFill>
              </a:rPr>
              <a:t>Building Blocks of Stored Procedures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1221EB-C6D1-86CA-5E2D-141AB122A33E}"/>
              </a:ext>
            </a:extLst>
          </p:cNvPr>
          <p:cNvSpPr txBox="1"/>
          <p:nvPr/>
        </p:nvSpPr>
        <p:spPr>
          <a:xfrm>
            <a:off x="114299" y="810254"/>
            <a:ext cx="111000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Variables</a:t>
            </a:r>
          </a:p>
          <a:p>
            <a:r>
              <a:rPr lang="en-US" dirty="0"/>
              <a:t>Variables are used to store and manipulate data within the stored procedure. They can be declared and assigned values as needed. 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698585B8-90CD-26CB-0EBA-E7FFDDB94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99" y="1860838"/>
            <a:ext cx="1185916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Session Variables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Session variables in MySQL are prefixed with the @ symbol (for example @variable_name). These variables are associated with the current session or connection and retain their values throughout the session until they are explicitly changed or the session ends. (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Like Global Variable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C1D8E1-3E5B-4DAA-4B5E-3CDCE082E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659" y="3061167"/>
            <a:ext cx="7763958" cy="362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950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9F8755-38E8-C65E-ACC5-F0BA1C3A9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E6699-8199-E635-60BD-310214B3D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38" y="-169711"/>
            <a:ext cx="10515600" cy="1173964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00B0F0"/>
                </a:solidFill>
              </a:rPr>
              <a:t>Building Blocks of Stored Procedures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534320-F596-A782-D37F-63D5D722DA96}"/>
              </a:ext>
            </a:extLst>
          </p:cNvPr>
          <p:cNvSpPr txBox="1"/>
          <p:nvPr/>
        </p:nvSpPr>
        <p:spPr>
          <a:xfrm>
            <a:off x="209190" y="816974"/>
            <a:ext cx="1154861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Regular Variables</a:t>
            </a:r>
          </a:p>
          <a:p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Regular variables, also known as </a:t>
            </a:r>
            <a:r>
              <a:rPr lang="en-US" b="1" dirty="0"/>
              <a:t>local variables</a:t>
            </a:r>
            <a:r>
              <a:rPr lang="en-US" dirty="0"/>
              <a:t>, are declared using the </a:t>
            </a:r>
            <a:r>
              <a:rPr lang="en-US" b="1" dirty="0"/>
              <a:t>DECLARE</a:t>
            </a:r>
            <a:r>
              <a:rPr lang="en-US" dirty="0"/>
              <a:t> keyword within the </a:t>
            </a:r>
            <a:r>
              <a:rPr lang="en-US" b="1" dirty="0"/>
              <a:t>scope</a:t>
            </a:r>
            <a:r>
              <a:rPr lang="en-US" dirty="0"/>
              <a:t> of a stored procedure. </a:t>
            </a:r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Unlike session variables, regular variables do not have the @ prefix (for example </a:t>
            </a:r>
            <a:r>
              <a:rPr lang="en-US" dirty="0" err="1"/>
              <a:t>variable_name</a:t>
            </a:r>
            <a:r>
              <a:rPr lang="en-US" dirty="0"/>
              <a:t>).</a:t>
            </a:r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They are temporary and exist only within the block of code where they are declared.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95395-FD25-3DAC-0E8B-0A6243482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553" y="3125298"/>
            <a:ext cx="7840169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500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65FCB-864D-AAC3-D2BC-A9031E5F4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9C5A9-414F-1DDC-7266-40A921CFE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38" y="-169711"/>
            <a:ext cx="10515600" cy="1173964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00B0F0"/>
                </a:solidFill>
              </a:rPr>
              <a:t>Building Blocks of Stored Procedures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A10B60-0990-872F-8871-4E8559E774CC}"/>
              </a:ext>
            </a:extLst>
          </p:cNvPr>
          <p:cNvSpPr txBox="1"/>
          <p:nvPr/>
        </p:nvSpPr>
        <p:spPr>
          <a:xfrm>
            <a:off x="224286" y="869686"/>
            <a:ext cx="118354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SQL Statements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core functionality of a stored procedure is defined by SQL statements.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These statements can include SELECT, INSERT, UPDATE, DELETE, and other SQL commands to interact with the database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3B1E09-96DB-C159-31C8-BA3BD217B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361" y="2824740"/>
            <a:ext cx="9507277" cy="385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46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299DA-BCA3-9981-FC2A-510E618F6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87C8E-6C6A-AA9C-CA5E-2A0C1EC63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38" y="-169711"/>
            <a:ext cx="10515600" cy="1173964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00B0F0"/>
                </a:solidFill>
              </a:rPr>
              <a:t>Building Blocks of Stored Procedures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109B3-2C9C-3C6B-7376-83FE5B383C7F}"/>
              </a:ext>
            </a:extLst>
          </p:cNvPr>
          <p:cNvSpPr txBox="1"/>
          <p:nvPr/>
        </p:nvSpPr>
        <p:spPr>
          <a:xfrm>
            <a:off x="242977" y="1004253"/>
            <a:ext cx="117060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Procedure Call</a:t>
            </a:r>
          </a:p>
          <a:p>
            <a:endParaRPr lang="en-US" b="1" dirty="0"/>
          </a:p>
          <a:p>
            <a:r>
              <a:rPr lang="en-US" dirty="0"/>
              <a:t>To execute the stored procedure and generate a detailed sales report for a specific date range, we can use the following syntax: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7A4B5B-96F8-E5B5-9428-C6F0FF28670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59633" y="2287635"/>
            <a:ext cx="8272733" cy="10909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DD22DEC-47EA-0227-9721-78071CC880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5130"/>
          <a:stretch/>
        </p:blipFill>
        <p:spPr>
          <a:xfrm>
            <a:off x="6452257" y="5265402"/>
            <a:ext cx="5739743" cy="9050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7AB048-B85A-6CBD-7405-9410079941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977" y="3575703"/>
            <a:ext cx="6393853" cy="259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6AACB-0934-5CF3-B5D5-75133FE98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39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00B0F0"/>
                </a:solidFill>
              </a:rPr>
              <a:t>What is Stored Procedures </a:t>
            </a:r>
            <a:br>
              <a:rPr lang="en-US" sz="4400" dirty="0">
                <a:solidFill>
                  <a:srgbClr val="00B0F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F6A12-77ED-F604-F9A0-05FCCF36F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090"/>
            <a:ext cx="10515600" cy="4602335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stored procedures is an easy way to save time from frequently writing the same lines of code and also expedite the call and execution of the desired query.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SQL Server Stored Procedure is a logical collection of statements or queries packaged together to perform a particular task, repeatedly.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do not have to write the statements repeatedly and it saves not just time but also other server resources.  </a:t>
            </a:r>
          </a:p>
          <a:p>
            <a:pPr algn="just"/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954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CF846-C31A-7E67-E157-50B2FD4CB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FD9C-E1CC-0594-5E91-FE911779A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39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00B0F0"/>
                </a:solidFill>
              </a:rPr>
              <a:t>What is Stored Procedures </a:t>
            </a:r>
            <a:br>
              <a:rPr lang="en-US" sz="4400" dirty="0">
                <a:solidFill>
                  <a:srgbClr val="00B0F0"/>
                </a:solidFill>
              </a:rPr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A00C82-AE03-6F44-AEE9-CEA1A62F5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009" y="952108"/>
            <a:ext cx="10370933" cy="590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787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9D96F-659C-4F18-DBF7-EFB02B60C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9EB5-41E2-FBEE-C903-2896AE632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39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00B0F0"/>
                </a:solidFill>
              </a:rPr>
              <a:t>What is Stored Procedures </a:t>
            </a:r>
            <a:br>
              <a:rPr lang="en-US" sz="4400" dirty="0">
                <a:solidFill>
                  <a:srgbClr val="00B0F0"/>
                </a:solidFill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60F8DF-C66F-2478-C70D-E08D57553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024" y="1952343"/>
            <a:ext cx="6859495" cy="261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10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CE852F-9E8A-8B39-8867-FD409B7F4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5E71F-DB78-2CA8-1C49-7D07264FB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39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00B0F0"/>
                </a:solidFill>
              </a:rPr>
              <a:t>Advantages of Stored Procedures </a:t>
            </a:r>
            <a:br>
              <a:rPr lang="en-US" sz="4400" dirty="0">
                <a:solidFill>
                  <a:srgbClr val="00B0F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2E163-72AA-1152-0FB3-4259C6430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452" y="1032096"/>
            <a:ext cx="10515600" cy="5825904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Stored procedures are compiled only once during its creation, and it is cached in the server. Therefore, repeated compilation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not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required during execution of the procedure, thereby increasing the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speed of execution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However, if any updates are made in the procedure then it will be re-compiled.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very useful accepts of using a stored procedures is the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security cover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provides to its data source.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there are no direct accesses to the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prevents unauthorized manipulation of records inside the tables. A properly written procedure acts as a solid deterrence to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SQL injections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b="1" dirty="0"/>
              <a:t>Reduce the Network Traffic:</a:t>
            </a:r>
            <a:r>
              <a:rPr lang="en-US" dirty="0"/>
              <a:t> Multiple SQL Statements are encapsulated in a stored procedure. When you execute it, instead of sending multiple queries, we are sending only the name and the parameters of the stored procedure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02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DA117-8DB1-66D9-6DF4-1333F9151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6C61-53BF-7119-4212-98F9F0FDF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39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00B0F0"/>
                </a:solidFill>
              </a:rPr>
              <a:t>Advantages of Stored Procedures </a:t>
            </a:r>
            <a:br>
              <a:rPr lang="en-US" sz="4400" dirty="0">
                <a:solidFill>
                  <a:srgbClr val="00B0F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4720C-4427-2571-456C-6351BFD8E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9090"/>
            <a:ext cx="11166695" cy="4602335"/>
          </a:xfrm>
        </p:spPr>
        <p:txBody>
          <a:bodyPr>
            <a:noAutofit/>
          </a:bodyPr>
          <a:lstStyle/>
          <a:p>
            <a:r>
              <a:rPr lang="en-US" dirty="0"/>
              <a:t>The syntax to create a MySQL Stored procedure is the following: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effectLst/>
                <a:latin typeface="Courier New" panose="02070309020205020404" pitchFamily="49" charset="0"/>
              </a:rPr>
              <a:t>Create Procedure </a:t>
            </a:r>
            <a:r>
              <a:rPr lang="en-US" dirty="0">
                <a:effectLst/>
                <a:latin typeface="Courier New" panose="02070309020205020404" pitchFamily="49" charset="0"/>
              </a:rPr>
              <a:t>[Procedure Name]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Courier New" panose="02070309020205020404" pitchFamily="49" charset="0"/>
              </a:rPr>
              <a:t>(</a:t>
            </a:r>
            <a:r>
              <a:rPr lang="en-US" dirty="0">
                <a:effectLst/>
                <a:latin typeface="Courier New" panose="02070309020205020404" pitchFamily="49" charset="0"/>
              </a:rPr>
              <a:t>[Parameter 1], [Parameter 2], [Parameter 3] </a:t>
            </a:r>
            <a:r>
              <a:rPr lang="en-US" b="1" dirty="0">
                <a:effectLst/>
                <a:latin typeface="Courier New" panose="02070309020205020404" pitchFamily="49" charset="0"/>
              </a:rPr>
              <a:t>)</a:t>
            </a:r>
            <a:r>
              <a:rPr lang="en-US" dirty="0">
                <a:effectLst/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effectLst/>
                <a:latin typeface="Courier New" panose="02070309020205020404" pitchFamily="49" charset="0"/>
              </a:rPr>
              <a:t>Begin</a:t>
            </a:r>
            <a:r>
              <a:rPr lang="en-US" dirty="0">
                <a:effectLst/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br>
              <a:rPr lang="en-US" dirty="0">
                <a:effectLst/>
                <a:latin typeface="Courier New" panose="02070309020205020404" pitchFamily="49" charset="0"/>
              </a:rPr>
            </a:br>
            <a:r>
              <a:rPr lang="en-US" dirty="0">
                <a:effectLst/>
                <a:latin typeface="Courier New" panose="02070309020205020404" pitchFamily="49" charset="0"/>
              </a:rPr>
              <a:t>SQL Queries.. </a:t>
            </a:r>
          </a:p>
          <a:p>
            <a:pPr marL="0" indent="0">
              <a:buNone/>
            </a:pPr>
            <a:br>
              <a:rPr lang="en-US" dirty="0">
                <a:effectLst/>
                <a:latin typeface="Courier New" panose="02070309020205020404" pitchFamily="49" charset="0"/>
              </a:rPr>
            </a:br>
            <a:r>
              <a:rPr lang="en-US" b="1" dirty="0">
                <a:solidFill>
                  <a:srgbClr val="00B0F0"/>
                </a:solidFill>
                <a:effectLst/>
                <a:latin typeface="Courier New" panose="02070309020205020404" pitchFamily="49" charset="0"/>
              </a:rPr>
              <a:t>End</a:t>
            </a:r>
            <a:r>
              <a:rPr lang="en-US" dirty="0">
                <a:effectLst/>
                <a:latin typeface="Courier New" panose="02070309020205020404" pitchFamily="49" charset="0"/>
              </a:rPr>
              <a:t>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8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05743-68F3-7314-6942-C3DBAB30F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2138C-1CB3-4834-27A3-7B84CFEDA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39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00B0F0"/>
                </a:solidFill>
              </a:rPr>
              <a:t>When to use Stored Procedures </a:t>
            </a:r>
            <a:br>
              <a:rPr lang="en-US" sz="4400" dirty="0">
                <a:solidFill>
                  <a:srgbClr val="00B0F0"/>
                </a:solidFill>
              </a:rPr>
            </a:b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3DE8189-7228-C486-8643-1094F6755C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42180" y="1216677"/>
            <a:ext cx="1111237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Let's consider an e-commerce website.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have the functionality to generate sales reporting.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have a table called sales.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creating stored procedures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 aggregate and summarize sales data, we can optimize the reporting process.  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These procedures can calculate metrics like total sales, top-selling products,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 revenue by category, making it easier to retrieve valuable insights quickly and efficiently.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2B7E8-BD42-BBA0-DB78-EADB19226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107" y="3121181"/>
            <a:ext cx="3088494" cy="351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1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44E00-63B1-F4AB-70BC-4987E390B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4337-4C70-210F-93F6-E86FF36FC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39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00B0F0"/>
                </a:solidFill>
              </a:rPr>
              <a:t>When to use Stored Procedures </a:t>
            </a:r>
            <a:br>
              <a:rPr lang="en-US" sz="4400" dirty="0">
                <a:solidFill>
                  <a:srgbClr val="00B0F0"/>
                </a:solidFill>
              </a:rPr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45938B-3745-6F53-3CDF-D64C06E4A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47" y="1113577"/>
            <a:ext cx="9813509" cy="495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101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7C4D8-5E38-0C94-3EA2-862710B66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CE28-F0F6-1E88-5D1F-2383A7EAD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69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00B0F0"/>
                </a:solidFill>
              </a:rPr>
              <a:t>When to use Stored Procedures </a:t>
            </a:r>
            <a:br>
              <a:rPr lang="en-US" sz="4400" dirty="0">
                <a:solidFill>
                  <a:srgbClr val="00B0F0"/>
                </a:solidFill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986E1A-819F-0E9C-C255-1D09A14A6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108"/>
            <a:ext cx="12192000" cy="466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64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660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Times New Roman</vt:lpstr>
      <vt:lpstr>Office Theme</vt:lpstr>
      <vt:lpstr>DBMS </vt:lpstr>
      <vt:lpstr>What is Stored Procedures  </vt:lpstr>
      <vt:lpstr>What is Stored Procedures  </vt:lpstr>
      <vt:lpstr>What is Stored Procedures  </vt:lpstr>
      <vt:lpstr>Advantages of Stored Procedures  </vt:lpstr>
      <vt:lpstr>Advantages of Stored Procedures  </vt:lpstr>
      <vt:lpstr>When to use Stored Procedures  </vt:lpstr>
      <vt:lpstr>When to use Stored Procedures  </vt:lpstr>
      <vt:lpstr>When to use Stored Procedures  </vt:lpstr>
      <vt:lpstr>Building Blocks of Stored Procedures</vt:lpstr>
      <vt:lpstr>Building Blocks of Stored Procedures</vt:lpstr>
      <vt:lpstr>Building Blocks of Stored Procedures</vt:lpstr>
      <vt:lpstr>Building Blocks of Stored Procedures</vt:lpstr>
      <vt:lpstr>Building Blocks of Stored Procedures</vt:lpstr>
      <vt:lpstr>Building Blocks of Stored Procedures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DBMS </dc:title>
  <dc:creator>mohammed Dhia</dc:creator>
  <cp:lastModifiedBy>mohammed Dhia</cp:lastModifiedBy>
  <cp:revision>9</cp:revision>
  <dcterms:created xsi:type="dcterms:W3CDTF">2024-03-02T16:53:38Z</dcterms:created>
  <dcterms:modified xsi:type="dcterms:W3CDTF">2024-03-02T18:36:57Z</dcterms:modified>
</cp:coreProperties>
</file>